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HQ1UPRQydLU3ig9NzbLArhi6l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Round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없음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0.81299999586939797</c:v>
                </c:pt>
                <c:pt idx="1">
                  <c:v>0.81190000831484799</c:v>
                </c:pt>
                <c:pt idx="2">
                  <c:v>0.796500014925003</c:v>
                </c:pt>
                <c:pt idx="3">
                  <c:v>0.85790000601410799</c:v>
                </c:pt>
                <c:pt idx="4">
                  <c:v>0.81980001164078697</c:v>
                </c:pt>
                <c:pt idx="5">
                  <c:v>0.81660000302195501</c:v>
                </c:pt>
                <c:pt idx="6">
                  <c:v>0.72939999265670696</c:v>
                </c:pt>
                <c:pt idx="7">
                  <c:v>0.74300001564025797</c:v>
                </c:pt>
                <c:pt idx="8">
                  <c:v>0.76810000720620097</c:v>
                </c:pt>
                <c:pt idx="9">
                  <c:v>0.71200001025199799</c:v>
                </c:pt>
                <c:pt idx="10">
                  <c:v>0.72700000096559503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22-4815-9670-CA0B09F5D9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Round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없음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0.853200001496076</c:v>
                </c:pt>
                <c:pt idx="1">
                  <c:v>0.88139998968839595</c:v>
                </c:pt>
                <c:pt idx="2">
                  <c:v>0.86100001262426296</c:v>
                </c:pt>
                <c:pt idx="3">
                  <c:v>0.86150001831650702</c:v>
                </c:pt>
                <c:pt idx="4">
                  <c:v>0.86549998837709397</c:v>
                </c:pt>
                <c:pt idx="5">
                  <c:v>0.846700013911724</c:v>
                </c:pt>
                <c:pt idx="6">
                  <c:v>0.84159998434782002</c:v>
                </c:pt>
                <c:pt idx="7">
                  <c:v>0.802500009638071</c:v>
                </c:pt>
                <c:pt idx="8">
                  <c:v>0.78550001691579796</c:v>
                </c:pt>
                <c:pt idx="9">
                  <c:v>0.78619999736547397</c:v>
                </c:pt>
                <c:pt idx="10">
                  <c:v>0.76530000476837101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22-4815-9670-CA0B09F5D9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Round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없음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0.90859999949932102</c:v>
                </c:pt>
                <c:pt idx="1">
                  <c:v>0.87929999001622206</c:v>
                </c:pt>
                <c:pt idx="2">
                  <c:v>0.90209998879432596</c:v>
                </c:pt>
                <c:pt idx="3">
                  <c:v>0.88610000067949202</c:v>
                </c:pt>
                <c:pt idx="4">
                  <c:v>0.855799984675645</c:v>
                </c:pt>
                <c:pt idx="5">
                  <c:v>0.88780001908540696</c:v>
                </c:pt>
                <c:pt idx="6">
                  <c:v>0.880899988484382</c:v>
                </c:pt>
                <c:pt idx="7">
                  <c:v>0.86880001258850004</c:v>
                </c:pt>
                <c:pt idx="8">
                  <c:v>0.79130000766515696</c:v>
                </c:pt>
                <c:pt idx="9">
                  <c:v>0.78040002271533004</c:v>
                </c:pt>
                <c:pt idx="10">
                  <c:v>0.72360000190734797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22-4815-9670-CA0B09F5D9B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Round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없음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0.88980000375509205</c:v>
                </c:pt>
                <c:pt idx="1">
                  <c:v>0.90529999660849503</c:v>
                </c:pt>
                <c:pt idx="2">
                  <c:v>0.900500017142295</c:v>
                </c:pt>
                <c:pt idx="3">
                  <c:v>0.89109999075531898</c:v>
                </c:pt>
                <c:pt idx="4">
                  <c:v>0.88239997934698999</c:v>
                </c:pt>
                <c:pt idx="5">
                  <c:v>0.88829999341368604</c:v>
                </c:pt>
                <c:pt idx="6">
                  <c:v>0.81530000900030097</c:v>
                </c:pt>
                <c:pt idx="7">
                  <c:v>0.85280000621676399</c:v>
                </c:pt>
                <c:pt idx="8">
                  <c:v>0.76689999178647905</c:v>
                </c:pt>
                <c:pt idx="9">
                  <c:v>0.75599998857975004</c:v>
                </c:pt>
                <c:pt idx="10">
                  <c:v>0.65040002889633097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22-4815-9670-CA0B09F5D9B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Round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없음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0.91889999632835295</c:v>
                </c:pt>
                <c:pt idx="1">
                  <c:v>0.92529999676346697</c:v>
                </c:pt>
                <c:pt idx="2">
                  <c:v>0.92349999043345399</c:v>
                </c:pt>
                <c:pt idx="3">
                  <c:v>0.90689998411536199</c:v>
                </c:pt>
                <c:pt idx="4">
                  <c:v>0.85639998639225901</c:v>
                </c:pt>
                <c:pt idx="5">
                  <c:v>0.89230000298023204</c:v>
                </c:pt>
                <c:pt idx="6">
                  <c:v>0.84359998835325201</c:v>
                </c:pt>
                <c:pt idx="7">
                  <c:v>0.831899988573789</c:v>
                </c:pt>
                <c:pt idx="8">
                  <c:v>0.708299999839067</c:v>
                </c:pt>
                <c:pt idx="9">
                  <c:v>0.78269998963475196</c:v>
                </c:pt>
                <c:pt idx="10">
                  <c:v>0.66430001125335603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22-4815-9670-CA0B09F5D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4373087"/>
        <c:axId val="1854369727"/>
      </c:lineChart>
      <c:catAx>
        <c:axId val="18543730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Differential Privacy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4369727"/>
        <c:crosses val="autoZero"/>
        <c:auto val="1"/>
        <c:lblAlgn val="ctr"/>
        <c:lblOffset val="100"/>
        <c:noMultiLvlLbl val="0"/>
      </c:catAx>
      <c:valAx>
        <c:axId val="1854369727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4373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40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40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2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87.png"/><Relationship Id="rId2" Type="http://schemas.openxmlformats.org/officeDocument/2006/relationships/video" Target="../media/media1.mp4"/><Relationship Id="rId16" Type="http://schemas.openxmlformats.org/officeDocument/2006/relationships/image" Target="../media/image181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76.png"/><Relationship Id="rId5" Type="http://schemas.openxmlformats.org/officeDocument/2006/relationships/image" Target="../media/image1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19" Type="http://schemas.openxmlformats.org/officeDocument/2006/relationships/image" Target="../media/image183.jp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40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.png"/><Relationship Id="rId21" Type="http://schemas.openxmlformats.org/officeDocument/2006/relationships/image" Target="../media/image214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40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image" Target="../media/image2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29.png"/><Relationship Id="rId3" Type="http://schemas.openxmlformats.org/officeDocument/2006/relationships/image" Target="../media/image1.png"/><Relationship Id="rId21" Type="http://schemas.openxmlformats.org/officeDocument/2006/relationships/image" Target="../media/image232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40.png"/><Relationship Id="rId15" Type="http://schemas.openxmlformats.org/officeDocument/2006/relationships/image" Target="../media/image226.png"/><Relationship Id="rId10" Type="http://schemas.openxmlformats.org/officeDocument/2006/relationships/image" Target="../media/image222.png"/><Relationship Id="rId19" Type="http://schemas.openxmlformats.org/officeDocument/2006/relationships/image" Target="../media/image230.png"/><Relationship Id="rId4" Type="http://schemas.openxmlformats.org/officeDocument/2006/relationships/image" Target="../media/image2.png"/><Relationship Id="rId9" Type="http://schemas.openxmlformats.org/officeDocument/2006/relationships/image" Target="../media/image221.png"/><Relationship Id="rId14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7.png"/><Relationship Id="rId5" Type="http://schemas.openxmlformats.org/officeDocument/2006/relationships/image" Target="../media/image40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6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49.png"/><Relationship Id="rId5" Type="http://schemas.openxmlformats.org/officeDocument/2006/relationships/image" Target="../media/image40.png"/><Relationship Id="rId10" Type="http://schemas.openxmlformats.org/officeDocument/2006/relationships/image" Target="../media/image248.png"/><Relationship Id="rId4" Type="http://schemas.openxmlformats.org/officeDocument/2006/relationships/image" Target="../media/image2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162.png"/><Relationship Id="rId3" Type="http://schemas.openxmlformats.org/officeDocument/2006/relationships/image" Target="../media/image1.png"/><Relationship Id="rId21" Type="http://schemas.openxmlformats.org/officeDocument/2006/relationships/image" Target="../media/image265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61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24" Type="http://schemas.openxmlformats.org/officeDocument/2006/relationships/image" Target="../media/image267.png"/><Relationship Id="rId5" Type="http://schemas.openxmlformats.org/officeDocument/2006/relationships/image" Target="../media/image40.png"/><Relationship Id="rId15" Type="http://schemas.openxmlformats.org/officeDocument/2006/relationships/image" Target="../media/image260.png"/><Relationship Id="rId23" Type="http://schemas.openxmlformats.org/officeDocument/2006/relationships/image" Target="../media/image266.png"/><Relationship Id="rId10" Type="http://schemas.openxmlformats.org/officeDocument/2006/relationships/image" Target="../media/image255.png"/><Relationship Id="rId19" Type="http://schemas.openxmlformats.org/officeDocument/2006/relationships/image" Target="../media/image263.png"/><Relationship Id="rId4" Type="http://schemas.openxmlformats.org/officeDocument/2006/relationships/image" Target="../media/image2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0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1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4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2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2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40.png"/><Relationship Id="rId10" Type="http://schemas.openxmlformats.org/officeDocument/2006/relationships/image" Target="../media/image126.png"/><Relationship Id="rId4" Type="http://schemas.openxmlformats.org/officeDocument/2006/relationships/image" Target="../media/image2.png"/><Relationship Id="rId9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0.png"/><Relationship Id="rId20" Type="http://schemas.openxmlformats.org/officeDocument/2006/relationships/image" Target="../media/image1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40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2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9768" y="3429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9237" y="342900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4019" y="34290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/>
          <p:nvPr/>
        </p:nvSpPr>
        <p:spPr>
          <a:xfrm>
            <a:off x="1870918" y="1181100"/>
            <a:ext cx="84500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IoT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환경에서의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연합학습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및</a:t>
            </a:r>
            <a:b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차등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프라이버시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성능</a:t>
            </a:r>
            <a:r>
              <a:rPr lang="en-US" sz="36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51584" y="2324100"/>
            <a:ext cx="1088868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B2AA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20B2AA"/>
                </a:solidFill>
                <a:latin typeface="Arial"/>
                <a:ea typeface="Arial"/>
                <a:cs typeface="Arial"/>
                <a:sym typeface="Arial"/>
              </a:rPr>
              <a:t>라즈베리파이 기반 FedAvg 알고리즘과 Differential Privacy 적용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4409331" y="3962400"/>
            <a:ext cx="9338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IoT 디바이스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5797153" y="3962400"/>
            <a:ext cx="69097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연합 학습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6982569" y="3962400"/>
            <a:ext cx="96012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라즈베리파이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9995545" y="5048250"/>
            <a:ext cx="198055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20211884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유용</a:t>
            </a:r>
            <a:r>
              <a:rPr lang="ko-KR" altLang="en-US" sz="15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상</a:t>
            </a:r>
            <a:endParaRPr lang="en-US" altLang="ko-KR" sz="1500" b="0" i="0" u="none" strike="noStrike" cap="none" dirty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20211908 </a:t>
            </a:r>
            <a:r>
              <a:rPr lang="en-US" sz="15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김현우</a:t>
            </a:r>
            <a:endParaRPr lang="en-US" sz="1500" b="0" i="0" u="none" strike="noStrike" cap="none" dirty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20211880 신연수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5105647" y="5238750"/>
            <a:ext cx="198055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한밭대학교</a:t>
            </a:r>
            <a:r>
              <a:rPr lang="en-US" sz="135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컴퓨터공학과</a:t>
            </a:r>
            <a:endParaRPr sz="13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94843" y="838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0757" y="2819400"/>
            <a:ext cx="19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5965" y="3978633"/>
            <a:ext cx="19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8215" y="4740633"/>
            <a:ext cx="2095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38215" y="4740633"/>
            <a:ext cx="190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33715" y="4740633"/>
            <a:ext cx="190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9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Software Stack &amp; Architecture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33452D-B0E7-A126-40DA-36F49804698D}"/>
              </a:ext>
            </a:extLst>
          </p:cNvPr>
          <p:cNvGrpSpPr/>
          <p:nvPr/>
        </p:nvGrpSpPr>
        <p:grpSpPr>
          <a:xfrm>
            <a:off x="4779135" y="2384470"/>
            <a:ext cx="2651760" cy="1066800"/>
            <a:chOff x="4770120" y="1409700"/>
            <a:chExt cx="2651760" cy="1066800"/>
          </a:xfrm>
        </p:grpSpPr>
        <p:pic>
          <p:nvPicPr>
            <p:cNvPr id="326" name="Google Shape;326;p9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876800" y="1409700"/>
              <a:ext cx="24384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9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53125" y="1524000"/>
              <a:ext cx="2857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9"/>
            <p:cNvSpPr/>
            <p:nvPr/>
          </p:nvSpPr>
          <p:spPr>
            <a:xfrm>
              <a:off x="4770120" y="1905000"/>
              <a:ext cx="265176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 dirty="0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Central Server</a:t>
              </a:r>
              <a:endParaRPr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991100" y="2171700"/>
              <a:ext cx="22098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Aggregator</a:t>
              </a:r>
              <a:endPara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BDA9C8-C054-DDB4-E56D-DCDEA86B36E2}"/>
              </a:ext>
            </a:extLst>
          </p:cNvPr>
          <p:cNvGrpSpPr/>
          <p:nvPr/>
        </p:nvGrpSpPr>
        <p:grpSpPr>
          <a:xfrm>
            <a:off x="4769610" y="3537062"/>
            <a:ext cx="2651760" cy="1066800"/>
            <a:chOff x="4770120" y="2933700"/>
            <a:chExt cx="2651760" cy="1066800"/>
          </a:xfrm>
        </p:grpSpPr>
        <p:pic>
          <p:nvPicPr>
            <p:cNvPr id="328" name="Google Shape;328;p9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876800" y="2933700"/>
              <a:ext cx="24384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9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953125" y="3048000"/>
              <a:ext cx="2857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9"/>
            <p:cNvSpPr/>
            <p:nvPr/>
          </p:nvSpPr>
          <p:spPr>
            <a:xfrm>
              <a:off x="4770120" y="3429000"/>
              <a:ext cx="265176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 dirty="0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MQTT Broker</a:t>
              </a:r>
              <a:endParaRPr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991100" y="3695700"/>
              <a:ext cx="22098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Mosquitto</a:t>
              </a:r>
              <a:endPara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1D5EA9-F97F-D2D5-A3B4-17A80F3E732A}"/>
              </a:ext>
            </a:extLst>
          </p:cNvPr>
          <p:cNvGrpSpPr/>
          <p:nvPr/>
        </p:nvGrpSpPr>
        <p:grpSpPr>
          <a:xfrm>
            <a:off x="3429001" y="4977148"/>
            <a:ext cx="2438400" cy="1066800"/>
            <a:chOff x="3505200" y="3695700"/>
            <a:chExt cx="2438400" cy="1066800"/>
          </a:xfrm>
        </p:grpSpPr>
        <p:pic>
          <p:nvPicPr>
            <p:cNvPr id="330" name="Google Shape;330;p9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505200" y="3695700"/>
              <a:ext cx="24384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9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614863" y="3810000"/>
              <a:ext cx="219075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9"/>
            <p:cNvSpPr/>
            <p:nvPr/>
          </p:nvSpPr>
          <p:spPr>
            <a:xfrm>
              <a:off x="3619500" y="4191000"/>
              <a:ext cx="22098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Client 1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619500" y="4457700"/>
              <a:ext cx="22098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Raspberry Pi</a:t>
              </a:r>
              <a:endPara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4AD0C2-4D6B-FF72-1C38-402A9F32E5D2}"/>
              </a:ext>
            </a:extLst>
          </p:cNvPr>
          <p:cNvGrpSpPr/>
          <p:nvPr/>
        </p:nvGrpSpPr>
        <p:grpSpPr>
          <a:xfrm>
            <a:off x="6462244" y="4984661"/>
            <a:ext cx="2438400" cy="1066800"/>
            <a:chOff x="6248400" y="3695700"/>
            <a:chExt cx="2438400" cy="1066800"/>
          </a:xfrm>
        </p:grpSpPr>
        <p:pic>
          <p:nvPicPr>
            <p:cNvPr id="332" name="Google Shape;332;p9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48400" y="3695700"/>
              <a:ext cx="24384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9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58063" y="3810000"/>
              <a:ext cx="219075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9"/>
            <p:cNvSpPr/>
            <p:nvPr/>
          </p:nvSpPr>
          <p:spPr>
            <a:xfrm>
              <a:off x="6362700" y="4191000"/>
              <a:ext cx="22098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Client 2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362700" y="4457700"/>
              <a:ext cx="22098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 dirty="0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Raspberry Pi</a:t>
              </a:r>
              <a:endParaRPr sz="10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29F845-EF98-32B4-B26F-D6E01E448A90}"/>
              </a:ext>
            </a:extLst>
          </p:cNvPr>
          <p:cNvGrpSpPr/>
          <p:nvPr/>
        </p:nvGrpSpPr>
        <p:grpSpPr>
          <a:xfrm>
            <a:off x="1466139" y="1510853"/>
            <a:ext cx="2133600" cy="571500"/>
            <a:chOff x="1371600" y="838200"/>
            <a:chExt cx="2133600" cy="571500"/>
          </a:xfrm>
        </p:grpSpPr>
        <p:pic>
          <p:nvPicPr>
            <p:cNvPr id="339" name="Google Shape;339;p9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371600" y="838200"/>
              <a:ext cx="21336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9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47800" y="971550"/>
              <a:ext cx="285750" cy="30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9"/>
            <p:cNvSpPr/>
            <p:nvPr/>
          </p:nvSpPr>
          <p:spPr>
            <a:xfrm>
              <a:off x="1847850" y="914400"/>
              <a:ext cx="1370261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350"/>
                <a:buFont typeface="Arial"/>
                <a:buNone/>
              </a:pPr>
              <a:r>
                <a:rPr lang="en-US" sz="135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Python</a:t>
              </a: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847850" y="1181100"/>
              <a:ext cx="1644313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 dirty="0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System Implementation</a:t>
              </a: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84191A-4199-FA04-9D44-27973EBE9A3A}"/>
              </a:ext>
            </a:extLst>
          </p:cNvPr>
          <p:cNvGrpSpPr/>
          <p:nvPr/>
        </p:nvGrpSpPr>
        <p:grpSpPr>
          <a:xfrm>
            <a:off x="5065878" y="1519204"/>
            <a:ext cx="2584549" cy="571500"/>
            <a:chOff x="5029200" y="838200"/>
            <a:chExt cx="2584549" cy="571500"/>
          </a:xfrm>
        </p:grpSpPr>
        <p:pic>
          <p:nvPicPr>
            <p:cNvPr id="341" name="Google Shape;341;p9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029200" y="838200"/>
              <a:ext cx="21336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9" descr="preencoded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105400" y="971550"/>
              <a:ext cx="228600" cy="30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9"/>
            <p:cNvSpPr/>
            <p:nvPr/>
          </p:nvSpPr>
          <p:spPr>
            <a:xfrm>
              <a:off x="5448300" y="914400"/>
              <a:ext cx="2165449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350"/>
                <a:buFont typeface="Arial"/>
                <a:buNone/>
              </a:pPr>
              <a:r>
                <a:rPr lang="en-US" sz="1350" b="1" i="0" u="none" strike="noStrike" cap="none" dirty="0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TensorFlow/Flower</a:t>
              </a:r>
              <a:endParaRPr sz="13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448300" y="1181100"/>
              <a:ext cx="2165449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FL Algorithm &amp; Training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A3E54F-6962-6712-C747-5DF9703937D4}"/>
              </a:ext>
            </a:extLst>
          </p:cNvPr>
          <p:cNvGrpSpPr/>
          <p:nvPr/>
        </p:nvGrpSpPr>
        <p:grpSpPr>
          <a:xfrm>
            <a:off x="8592263" y="1510853"/>
            <a:ext cx="2133600" cy="571500"/>
            <a:chOff x="8686800" y="838200"/>
            <a:chExt cx="2133600" cy="571500"/>
          </a:xfrm>
        </p:grpSpPr>
        <p:pic>
          <p:nvPicPr>
            <p:cNvPr id="343" name="Google Shape;343;p9" descr="preencoded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686800" y="838200"/>
              <a:ext cx="21336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9" descr="preencoded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63000" y="971550"/>
              <a:ext cx="200025" cy="30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9"/>
            <p:cNvSpPr/>
            <p:nvPr/>
          </p:nvSpPr>
          <p:spPr>
            <a:xfrm>
              <a:off x="9077325" y="914400"/>
              <a:ext cx="742057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350"/>
                <a:buFont typeface="Arial"/>
                <a:buNone/>
              </a:pPr>
              <a:r>
                <a:rPr lang="en-US" sz="135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MNIST</a:t>
              </a:r>
              <a:endPara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9077325" y="1181100"/>
              <a:ext cx="742057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9919" y="2269902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319" y="2422302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5244" y="2422302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6119" y="38320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6119" y="42511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6119" y="46702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3519" y="2269902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76919" y="242230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81706" y="2574702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9719" y="38701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9719" y="42892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9719" y="45178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7119" y="2269902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10519" y="242230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01019" y="2574702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3319" y="38701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3319" y="40987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3319" y="45178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0719" y="2269902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4119" y="2422302"/>
            <a:ext cx="609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0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34619" y="2422302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6919" y="38320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6919" y="40606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6919" y="4331864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4319" y="2269902"/>
            <a:ext cx="1676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0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077719" y="242230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0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96794" y="2574702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519" y="38701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519" y="42892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519" y="4517802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714491" y="3640026"/>
            <a:ext cx="3619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848091" y="3640026"/>
            <a:ext cx="3619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81691" y="3640026"/>
            <a:ext cx="3619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0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115291" y="3640026"/>
            <a:ext cx="3619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Experiment Process (5 Steps)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0"/>
          <p:cNvSpPr/>
          <p:nvPr/>
        </p:nvSpPr>
        <p:spPr>
          <a:xfrm>
            <a:off x="1257152" y="2841402"/>
            <a:ext cx="118193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1~2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1009919" y="3184302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환경 구축 &amp; Basic FL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/>
          <p:nvPr/>
        </p:nvSpPr>
        <p:spPr>
          <a:xfrm>
            <a:off x="1295669" y="37939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라즈베리파이 3대 네트워크 연결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0"/>
          <p:cNvSpPr/>
          <p:nvPr/>
        </p:nvSpPr>
        <p:spPr>
          <a:xfrm>
            <a:off x="1295669" y="42130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FedAvg 알고리즘 구현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0"/>
          <p:cNvSpPr/>
          <p:nvPr/>
        </p:nvSpPr>
        <p:spPr>
          <a:xfrm>
            <a:off x="1295669" y="46321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CPU 사용률 100% 달성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0"/>
          <p:cNvSpPr/>
          <p:nvPr/>
        </p:nvSpPr>
        <p:spPr>
          <a:xfrm>
            <a:off x="3565968" y="3146202"/>
            <a:ext cx="83135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0"/>
          <p:cNvSpPr/>
          <p:nvPr/>
        </p:nvSpPr>
        <p:spPr>
          <a:xfrm>
            <a:off x="3202529" y="3489102"/>
            <a:ext cx="155823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Non-IID 데이터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0"/>
          <p:cNvSpPr/>
          <p:nvPr/>
        </p:nvSpPr>
        <p:spPr>
          <a:xfrm>
            <a:off x="3429269" y="38320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클라이언트별 데이터 분산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0"/>
          <p:cNvSpPr/>
          <p:nvPr/>
        </p:nvSpPr>
        <p:spPr>
          <a:xfrm>
            <a:off x="3429269" y="4251102"/>
            <a:ext cx="124015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숫자 0~4 (50%)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0"/>
          <p:cNvSpPr/>
          <p:nvPr/>
        </p:nvSpPr>
        <p:spPr>
          <a:xfrm>
            <a:off x="3429269" y="4479702"/>
            <a:ext cx="124015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숫자 5~9 (50%)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0"/>
          <p:cNvSpPr/>
          <p:nvPr/>
        </p:nvSpPr>
        <p:spPr>
          <a:xfrm>
            <a:off x="5699568" y="3146202"/>
            <a:ext cx="83135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0"/>
          <p:cNvSpPr/>
          <p:nvPr/>
        </p:nvSpPr>
        <p:spPr>
          <a:xfrm>
            <a:off x="5667942" y="3489102"/>
            <a:ext cx="89475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성능 측정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5562869" y="3832002"/>
            <a:ext cx="8509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정확도 측정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/>
          <p:nvPr/>
        </p:nvSpPr>
        <p:spPr>
          <a:xfrm>
            <a:off x="5562869" y="40606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CPU/RAM 사용량 로깅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0"/>
          <p:cNvSpPr/>
          <p:nvPr/>
        </p:nvSpPr>
        <p:spPr>
          <a:xfrm>
            <a:off x="5562869" y="4479702"/>
            <a:ext cx="8509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통신량 기록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0"/>
          <p:cNvSpPr/>
          <p:nvPr/>
        </p:nvSpPr>
        <p:spPr>
          <a:xfrm>
            <a:off x="7833168" y="2841402"/>
            <a:ext cx="83135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7410719" y="3184302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Differential Privacy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7696469" y="3793902"/>
            <a:ext cx="1373922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Baseline: DP 없음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7696469" y="40225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Weak DP: 노이즈 0.1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7696469" y="4293764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Strong DP: 노이즈 1.0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9885493" y="3146202"/>
            <a:ext cx="9940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최종 분석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9636176" y="3489102"/>
            <a:ext cx="149268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9830069" y="3832002"/>
            <a:ext cx="13144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Privacy-Utility Trade-off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9830069" y="4251102"/>
            <a:ext cx="1381958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적절한 노이즈 영향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9830069" y="4479702"/>
            <a:ext cx="1083171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FL 효과성 검증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" y="8953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" y="1466850"/>
            <a:ext cx="4438650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1364" y="1765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8514" y="18415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2168" y="2260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2168" y="276840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3708400"/>
            <a:ext cx="4438650" cy="250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" y="3860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5325" y="39370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9014" y="4489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59014" y="514875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48250" y="1466850"/>
            <a:ext cx="6686550" cy="474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52581" y="165368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28781" y="1729884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1~2: Setup &amp; Basic FL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1330464" y="1784350"/>
            <a:ext cx="198810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네트워크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연결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성공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/>
          <p:nvPr/>
        </p:nvSpPr>
        <p:spPr>
          <a:xfrm>
            <a:off x="1456968" y="2260600"/>
            <a:ext cx="272641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라즈베리파이 3대 간 안정적 연결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1"/>
          <p:cNvSpPr/>
          <p:nvPr/>
        </p:nvSpPr>
        <p:spPr>
          <a:xfrm>
            <a:off x="1456968" y="2768404"/>
            <a:ext cx="234225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 브로커 메시징 테스트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1"/>
          <p:cNvSpPr/>
          <p:nvPr/>
        </p:nvSpPr>
        <p:spPr>
          <a:xfrm>
            <a:off x="1028700" y="3879850"/>
            <a:ext cx="247781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FedAvg 알고리즘 구현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1463814" y="4489450"/>
            <a:ext cx="262139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서버-클라이언트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배포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수신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1"/>
          <p:cNvSpPr/>
          <p:nvPr/>
        </p:nvSpPr>
        <p:spPr>
          <a:xfrm>
            <a:off x="1463814" y="5148753"/>
            <a:ext cx="255192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 모델 파라미터 집계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5671681" y="1672734"/>
            <a:ext cx="260907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CPU 사용률 100% 달성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1"/>
          <p:cNvSpPr/>
          <p:nvPr/>
        </p:nvSpPr>
        <p:spPr>
          <a:xfrm>
            <a:off x="5671681" y="1993844"/>
            <a:ext cx="461599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로컬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학습에서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라즈베리파이의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CPU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100%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도달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877421" y="5314950"/>
            <a:ext cx="52387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lang="en-US" sz="900" b="0" i="0" u="none" strike="noStrike" cap="none" dirty="0" err="1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r>
              <a:rPr lang="en-US" sz="900" b="0" i="0" u="none" strike="noStrike" cap="none" dirty="0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 CPU </a:t>
            </a:r>
            <a:r>
              <a:rPr lang="en-US" sz="900" b="0" i="0" u="none" strike="noStrike" cap="none" dirty="0" err="1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사용률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5353050" y="5497169"/>
            <a:ext cx="5543550" cy="1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결과: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5353050" y="5763869"/>
            <a:ext cx="5543550" cy="35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theoretical model이 실제 hardware 환경에서 연산 부하를 발생시키며 작동함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11슬라이드 영상">
            <a:hlinkClick r:id="" action="ppaction://media"/>
            <a:extLst>
              <a:ext uri="{FF2B5EF4-FFF2-40B4-BE49-F238E27FC236}">
                <a16:creationId xmlns:a16="http://schemas.microsoft.com/office/drawing/2014/main" id="{A75D3737-5AC0-E6B9-6DE4-101B5B979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697359" y="2270216"/>
            <a:ext cx="5388332" cy="3030937"/>
          </a:xfrm>
          <a:prstGeom prst="rect">
            <a:avLst/>
          </a:prstGeom>
        </p:spPr>
      </p:pic>
      <p:pic>
        <p:nvPicPr>
          <p:cNvPr id="4" name="그림 3" descr="텍스트, 스크린샷, 전자제품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5588A1-CC13-3C8C-810E-FCE5384A76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97359" y="2368550"/>
            <a:ext cx="5388332" cy="2866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503" y="1808944"/>
            <a:ext cx="5576292" cy="37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3678" y="183752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13678" y="2228045"/>
            <a:ext cx="5181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7978" y="2380445"/>
            <a:ext cx="284113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3760" y="24566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27978" y="314244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04178" y="32186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13678" y="39330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13678" y="4323545"/>
            <a:ext cx="51816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27978" y="453309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13678" y="5085545"/>
            <a:ext cx="5181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27978" y="5199845"/>
            <a:ext cx="1905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2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3: Non-IID Data Distribution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898703" y="1808945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/>
          <p:nvPr/>
        </p:nvSpPr>
        <p:spPr>
          <a:xfrm>
            <a:off x="6689903" y="1808945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실험 설정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6926391" y="2342345"/>
            <a:ext cx="455458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Non-IID 데이터 환경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926391" y="2570945"/>
            <a:ext cx="45545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클라이언트별로 데이터 분포를 편향시켜 IoT 환경의 데이터 이질성 모사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947078" y="3104345"/>
            <a:ext cx="410274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클라이언트별 데이터 분배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947078" y="3332945"/>
            <a:ext cx="492329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B5563"/>
              </a:buClr>
              <a:buSzPts val="1200"/>
            </a:pPr>
            <a:r>
              <a:rPr lang="en-US" altLang="ko-KR" sz="1200" dirty="0">
                <a:solidFill>
                  <a:srgbClr val="4B5563"/>
                </a:solidFill>
              </a:rPr>
              <a:t>Client 1: </a:t>
            </a:r>
            <a:r>
              <a:rPr lang="ko-KR" altLang="en-US" sz="1200" dirty="0">
                <a:solidFill>
                  <a:srgbClr val="4B5563"/>
                </a:solidFill>
              </a:rPr>
              <a:t>숫자 이미지 </a:t>
            </a:r>
            <a:r>
              <a:rPr lang="en-US" altLang="ko-KR" sz="1200" dirty="0">
                <a:solidFill>
                  <a:srgbClr val="4B5563"/>
                </a:solidFill>
              </a:rPr>
              <a:t>(0~4), Client 2: </a:t>
            </a:r>
            <a:r>
              <a:rPr lang="ko-KR" altLang="en-US" sz="1200" dirty="0">
                <a:solidFill>
                  <a:srgbClr val="4B5563"/>
                </a:solidFill>
              </a:rPr>
              <a:t>숫자 이미지 </a:t>
            </a:r>
            <a:r>
              <a:rPr lang="en-US" altLang="ko-KR" sz="1200" dirty="0">
                <a:solidFill>
                  <a:srgbClr val="4B5563"/>
                </a:solidFill>
              </a:rPr>
              <a:t>(5~9))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6718478" y="3904445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실험 결과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2"/>
          <p:cNvSpPr/>
          <p:nvPr/>
        </p:nvSpPr>
        <p:spPr>
          <a:xfrm>
            <a:off x="6832778" y="4437845"/>
            <a:ext cx="464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편향된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환경에서도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FedAvg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알고리즘은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성공적으로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학습을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수렴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6832778" y="5218895"/>
            <a:ext cx="479613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통신 라운드가 진행됨에 따라 글로벌 모델의 정확도가 증가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CE876-DC57-9795-EBFA-FBBF52705B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838" y="2601144"/>
            <a:ext cx="2633166" cy="2324936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92DDB2-9376-544D-DA1D-E3B6DE442E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36004" y="2601562"/>
            <a:ext cx="2632219" cy="23241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6AA5-BC80-FDCE-86FB-91ECDC4FDA22}"/>
              </a:ext>
            </a:extLst>
          </p:cNvPr>
          <p:cNvSpPr/>
          <p:nvPr/>
        </p:nvSpPr>
        <p:spPr>
          <a:xfrm>
            <a:off x="547352" y="1906073"/>
            <a:ext cx="5435171" cy="363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라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C6D3BF-E5FE-30B2-7502-679BDF0C36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5802" y="1905559"/>
            <a:ext cx="5446963" cy="3629948"/>
          </a:xfrm>
          <a:prstGeom prst="rect">
            <a:avLst/>
          </a:prstGeom>
        </p:spPr>
      </p:pic>
      <p:pic>
        <p:nvPicPr>
          <p:cNvPr id="474" name="Google Shape;474;p12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7740" y="1999445"/>
            <a:ext cx="212913" cy="24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5621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2504941"/>
            <a:ext cx="6785928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515" y="2181895"/>
            <a:ext cx="1357131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73301" y="2181091"/>
            <a:ext cx="1357131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29837" y="2181761"/>
            <a:ext cx="1357131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0839" y="2183506"/>
            <a:ext cx="1357131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8119" y="2182701"/>
            <a:ext cx="1357407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598" y="2738103"/>
            <a:ext cx="6785928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75778" y="2941281"/>
            <a:ext cx="164936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54962" y="2990584"/>
            <a:ext cx="188498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70989" y="3028146"/>
            <a:ext cx="235623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599" y="3306651"/>
            <a:ext cx="6785928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67984" y="3517477"/>
            <a:ext cx="141374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69228" y="3517275"/>
            <a:ext cx="188498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94330" y="3485346"/>
            <a:ext cx="235623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3876541"/>
            <a:ext cx="6785928" cy="5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459199" y="4060603"/>
            <a:ext cx="141374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859746" y="4084214"/>
            <a:ext cx="188498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89208" y="4078311"/>
            <a:ext cx="235623" cy="18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3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09600" y="46482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248400" y="46482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3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248400" y="4991100"/>
            <a:ext cx="47625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3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Step 4~5: Differential Privacy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76300" y="1524000"/>
            <a:ext cx="131673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차등 프라이버시(DP)는 개인 정보를 보호하기 위해 모델 업데이트에 노이즈를 추가하는 기법입니다.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07937" y="2181895"/>
            <a:ext cx="1357131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1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조건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1966723" y="2181091"/>
            <a:ext cx="1357131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DP </a:t>
            </a:r>
            <a:r>
              <a:rPr lang="en-US" sz="11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노이즈</a:t>
            </a:r>
            <a:r>
              <a:rPr lang="en-US" sz="11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값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3323855" y="2180286"/>
            <a:ext cx="1357131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1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정확도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4680987" y="2180286"/>
            <a:ext cx="1357131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CPU/RAM </a:t>
            </a:r>
            <a:r>
              <a:rPr lang="en-US" sz="1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사용량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6038119" y="2182701"/>
            <a:ext cx="1357407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1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통신량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606281" y="2747694"/>
            <a:ext cx="1357131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1973033" y="2741993"/>
            <a:ext cx="1355468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DP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632449" y="2884935"/>
            <a:ext cx="784844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92.0%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3"/>
          <p:cNvSpPr/>
          <p:nvPr/>
        </p:nvSpPr>
        <p:spPr>
          <a:xfrm>
            <a:off x="5253081" y="2934238"/>
            <a:ext cx="452395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6607209" y="2971800"/>
            <a:ext cx="452395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/>
          <p:nvPr/>
        </p:nvSpPr>
        <p:spPr>
          <a:xfrm>
            <a:off x="609000" y="3303902"/>
            <a:ext cx="1357200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 DP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3"/>
          <p:cNvSpPr/>
          <p:nvPr/>
        </p:nvSpPr>
        <p:spPr>
          <a:xfrm>
            <a:off x="1979179" y="3314632"/>
            <a:ext cx="1357200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3595008" y="3461131"/>
            <a:ext cx="942121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92.53%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3"/>
          <p:cNvSpPr/>
          <p:nvPr/>
        </p:nvSpPr>
        <p:spPr>
          <a:xfrm>
            <a:off x="5032015" y="3460929"/>
            <a:ext cx="976803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약간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3"/>
          <p:cNvSpPr/>
          <p:nvPr/>
        </p:nvSpPr>
        <p:spPr>
          <a:xfrm>
            <a:off x="6395219" y="3429000"/>
            <a:ext cx="976803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약간 증가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3"/>
          <p:cNvSpPr/>
          <p:nvPr/>
        </p:nvSpPr>
        <p:spPr>
          <a:xfrm>
            <a:off x="609599" y="3876541"/>
            <a:ext cx="1357200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DP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3"/>
          <p:cNvSpPr/>
          <p:nvPr/>
        </p:nvSpPr>
        <p:spPr>
          <a:xfrm>
            <a:off x="1972869" y="3875669"/>
            <a:ext cx="1357200" cy="56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3"/>
          <p:cNvSpPr/>
          <p:nvPr/>
        </p:nvSpPr>
        <p:spPr>
          <a:xfrm>
            <a:off x="3586223" y="4004257"/>
            <a:ext cx="942121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66.43%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3"/>
          <p:cNvSpPr/>
          <p:nvPr/>
        </p:nvSpPr>
        <p:spPr>
          <a:xfrm>
            <a:off x="5022533" y="4027868"/>
            <a:ext cx="976803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많이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3"/>
          <p:cNvSpPr/>
          <p:nvPr/>
        </p:nvSpPr>
        <p:spPr>
          <a:xfrm>
            <a:off x="6390097" y="4021965"/>
            <a:ext cx="976803" cy="28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많이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3"/>
          <p:cNvSpPr/>
          <p:nvPr/>
        </p:nvSpPr>
        <p:spPr>
          <a:xfrm>
            <a:off x="828675" y="4648200"/>
            <a:ext cx="89475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관찰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3"/>
          <p:cNvSpPr/>
          <p:nvPr/>
        </p:nvSpPr>
        <p:spPr>
          <a:xfrm>
            <a:off x="723900" y="4991100"/>
            <a:ext cx="62636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적절한 노이즈 수준(DP 0.1)은 정확도를 높일 수 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3"/>
          <p:cNvSpPr/>
          <p:nvPr/>
        </p:nvSpPr>
        <p:spPr>
          <a:xfrm>
            <a:off x="723900" y="5219700"/>
            <a:ext cx="521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노이즈가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강할수록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(Strong DP)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정확도와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사용량에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큰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영향을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미칩니다</a:t>
            </a:r>
            <a:r>
              <a:rPr lang="en-US" sz="1200" b="0" i="0" u="none" strike="noStrike" cap="none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3"/>
          <p:cNvSpPr/>
          <p:nvPr/>
        </p:nvSpPr>
        <p:spPr>
          <a:xfrm>
            <a:off x="6515100" y="4648200"/>
            <a:ext cx="110049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정확도 비교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145DDA-A8C0-0A1E-7ACE-B70266F122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31972" y="1962741"/>
            <a:ext cx="3037931" cy="26823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876300"/>
            <a:ext cx="952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4"/>
          <p:cNvSpPr/>
          <p:nvPr/>
        </p:nvSpPr>
        <p:spPr>
          <a:xfrm>
            <a:off x="457200" y="457200"/>
            <a:ext cx="1353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Differential Privacy 강도에 따른 정확도 비교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457200" y="1181100"/>
            <a:ext cx="1127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5 라운드에 걸친 연합학습에서 차등 프라이버시 노이즈 수준이 글로벌 모델 정확도에 미치는 영향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3F48933-E937-66B7-F447-A4B064F33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762435"/>
              </p:ext>
            </p:extLst>
          </p:nvPr>
        </p:nvGraphicFramePr>
        <p:xfrm>
          <a:off x="1330079" y="1592350"/>
          <a:ext cx="9531842" cy="4473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524000"/>
            <a:ext cx="5181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16764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250" y="17907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2933700"/>
            <a:ext cx="5181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" y="30861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76300" y="32004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" y="4114800"/>
            <a:ext cx="5181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2000" y="42672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50" y="43815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96000" y="1524000"/>
            <a:ext cx="54864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24600" y="2171700"/>
            <a:ext cx="47625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604546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064996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369326" y="4781550"/>
            <a:ext cx="8572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5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683651" y="4781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5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987980" y="4781550"/>
            <a:ext cx="85725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5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1295400" y="1676400"/>
            <a:ext cx="521208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Privacy-Utility Trade-off 실증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1295400" y="1943100"/>
            <a:ext cx="434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차등 프라이버시의 강도(노이즈 수준)가 높아질수록 모델의 정확도가 저하되는 트레이드오프 현상을 실험을 통해 명확히 확인했습니다.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1295400" y="3086100"/>
            <a:ext cx="4343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적절한 노이즈 수준의 효과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1295400" y="335280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흥미롭게도 약한 수준의 노이즈(DP 0.1)를 적용했을 때 정확도가 소폭 상승(92.0% → 92.53%)하는 결과를 보였습니다.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1295400" y="4267200"/>
            <a:ext cx="521208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Non-IID 환경에서의 FL 효과적 작동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1295400" y="4533900"/>
            <a:ext cx="434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 간 데이터 분포가 이질적인 Non-IID 환경에서도 연합학습이 성공적으로 모델을 수렴시키고 높은 정확도를 달성할 수 있음을 입증했습니다.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6324600" y="1752600"/>
            <a:ext cx="5029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최종 정확도 (5라운드)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6833146" y="4762500"/>
            <a:ext cx="12039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DP 없음: 92.0%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8293596" y="4762500"/>
            <a:ext cx="1393746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DP 0.1: 92.53% 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9912251" y="4762500"/>
            <a:ext cx="1393746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DP 1.0: 66.43% 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60020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1828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1075" y="192405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24765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8200" y="28575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3238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8200" y="3619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10400" y="160020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9000" y="1828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72350" y="19240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9000" y="24765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9000" y="29337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9000" y="33909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39000" y="38481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9600" y="4572000"/>
            <a:ext cx="1097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6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2000" y="4752975"/>
            <a:ext cx="1714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6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What We Added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447800" y="1905000"/>
            <a:ext cx="328058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기존 연구 (이론적 서베이)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066800" y="2438400"/>
            <a:ext cx="383726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Federated Learning 이론에 대한 서베이 논문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066800" y="2819400"/>
            <a:ext cx="273480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연합학습의 개념과 알고리즘 제안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1104900" y="3200400"/>
            <a:ext cx="20032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중앙 집중식 시스템 가정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04900" y="3581400"/>
            <a:ext cx="20032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이론적 성능 분석만 가능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6067871" y="2781300"/>
            <a:ext cx="457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/>
          <p:nvPr/>
        </p:nvSpPr>
        <p:spPr>
          <a:xfrm>
            <a:off x="7848600" y="1905000"/>
            <a:ext cx="300626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F766E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F766E"/>
                </a:solidFill>
                <a:latin typeface="Arial"/>
                <a:ea typeface="Arial"/>
                <a:cs typeface="Arial"/>
                <a:sym typeface="Arial"/>
              </a:rPr>
              <a:t>우리의 연구 (실제 구현)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/>
          <p:nvPr/>
        </p:nvSpPr>
        <p:spPr>
          <a:xfrm>
            <a:off x="7543800" y="2438400"/>
            <a:ext cx="315860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라즈베리파이 기반 실제 하드웨어 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7543800" y="2895600"/>
            <a:ext cx="433786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Non-IID 환경 실험 (클라이언트 간 데이터 분포 편향)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/>
          <p:nvPr/>
        </p:nvSpPr>
        <p:spPr>
          <a:xfrm>
            <a:off x="7543800" y="3352800"/>
            <a:ext cx="37967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Differential Privacy 노이즈 수준별 비교 실험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6"/>
          <p:cNvSpPr/>
          <p:nvPr/>
        </p:nvSpPr>
        <p:spPr>
          <a:xfrm>
            <a:off x="7543800" y="3810000"/>
            <a:ext cx="380333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CPU/RAM 사용량, 통신량 등 정량적 성능 측정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6"/>
          <p:cNvSpPr/>
          <p:nvPr/>
        </p:nvSpPr>
        <p:spPr>
          <a:xfrm>
            <a:off x="1009650" y="4724400"/>
            <a:ext cx="1280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A341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A3412"/>
                </a:solidFill>
                <a:latin typeface="Arial"/>
                <a:ea typeface="Arial"/>
                <a:cs typeface="Arial"/>
                <a:sym typeface="Arial"/>
              </a:rPr>
              <a:t> 본 연구는 이론적 분석을 넘어 실제 IoT 환경에서의 연합학습 구현과 성능 측정을 통해 Practical한 기여도를 제공합니다.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600200"/>
            <a:ext cx="533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1828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975" y="19431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2400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3238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3848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8400" y="1600200"/>
            <a:ext cx="533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7000" y="18288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91300" y="1943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77000" y="2400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77000" y="3238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77000" y="4076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60415" y="521970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7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Significance &amp; Limitations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1333500" y="1866900"/>
            <a:ext cx="3392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F766E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F766E"/>
                </a:solidFill>
                <a:latin typeface="Arial"/>
                <a:ea typeface="Arial"/>
                <a:cs typeface="Arial"/>
                <a:sym typeface="Arial"/>
              </a:rPr>
              <a:t>Research Significance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1104900" y="23622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이론의 실제 환경 검증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1104900" y="25908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연합학습 이론이 라즈베리파이 기반 IoT 환경에서 실제로 작동함을 증명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1104900" y="3200400"/>
            <a:ext cx="439846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Privacy-Utility 균형점 발견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1104900" y="3429000"/>
            <a:ext cx="527816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차등 프라이버시 적용 시 정확도와 보안 간의 최적 균형점을 탐색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1104900" y="38100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리소스 제약 환경에서의 FL 효용성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1104900" y="40386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제한된 자원을 가진 IoT 디바이스에서 연합학습이 효과적으로 동작함을 입증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6972300" y="1866900"/>
            <a:ext cx="32575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2410C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410C"/>
                </a:solidFill>
                <a:latin typeface="Arial"/>
                <a:ea typeface="Arial"/>
                <a:cs typeface="Arial"/>
                <a:sym typeface="Arial"/>
              </a:rPr>
              <a:t>Research Limitations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6743700" y="23622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클라이언트 수 제한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6743700" y="25908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실험에 사용된 클라이언트 라즈베리파이 수가 적어 (2대), 일반화 가능한 결과인지에 대한 의문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6743700" y="32004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단순 데이터셋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6743700" y="34290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MNIST 데이터셋만을 사용하여 복잡한 IoT 환경의 데이터 다양성을 충분히 반영하지 못함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6743700" y="4038600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Non-IID 데이터 분포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6743700" y="42672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특정한 Non-IID 환경(숫자 이미지 50/50 분배)에서만 실험이 이루어져 실제 환경의 모든 경우를 포괄하지 않음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3750915" y="5181600"/>
            <a:ext cx="58568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향후 연구를 위해 위 Limitations는 실험 설계 개선의 기초가 될 수 있음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62877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260508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3900" y="271938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37957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3425" y="3910012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4363" y="494823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8663" y="506253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0" y="1600200"/>
            <a:ext cx="5486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162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0800" y="2133600"/>
            <a:ext cx="2514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4295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29513" y="23622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52221" y="3263649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57963" y="442912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067800" y="2133600"/>
            <a:ext cx="2514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0965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196513" y="23622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10969" y="3261867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10969" y="3490467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0800" y="3924300"/>
            <a:ext cx="2514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29500" y="4076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29513" y="41529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31526" y="5271403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31526" y="5061541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067800" y="3924300"/>
            <a:ext cx="2514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8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096500" y="4076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8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182225" y="41529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10972" y="5052567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10972" y="5281167"/>
            <a:ext cx="13335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8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Future Work &amp; Applications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981075" y="1600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확장 방향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3000" y="2566987"/>
            <a:ext cx="451886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클라이언트 수 증가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143000" y="2833687"/>
            <a:ext cx="4610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현재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2대의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라즈베리파이에서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10대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이상의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IoT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클라이언트로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확장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143000" y="3757612"/>
            <a:ext cx="316096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실제 센서 데이터 활용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3000" y="4024312"/>
            <a:ext cx="379315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MNIST 데이터셋에서 실제 환경 데이터로 교체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47763" y="4910137"/>
            <a:ext cx="384437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복잡한 모델 적용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47763" y="5176837"/>
            <a:ext cx="461325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현재보다 더 복잡하고 정교한 머신러닝 모델로 성능 향상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8"/>
          <p:cNvSpPr/>
          <p:nvPr/>
        </p:nvSpPr>
        <p:spPr>
          <a:xfrm>
            <a:off x="6743700" y="1600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응용 분야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/>
          <p:nvPr/>
        </p:nvSpPr>
        <p:spPr>
          <a:xfrm>
            <a:off x="6553200" y="2857500"/>
            <a:ext cx="2209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스마트홈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8"/>
          <p:cNvSpPr/>
          <p:nvPr/>
        </p:nvSpPr>
        <p:spPr>
          <a:xfrm>
            <a:off x="6572250" y="32004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에너지 소비 최적화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8"/>
          <p:cNvSpPr/>
          <p:nvPr/>
        </p:nvSpPr>
        <p:spPr>
          <a:xfrm>
            <a:off x="6572250" y="34290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보안 시스템 통합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8"/>
          <p:cNvSpPr/>
          <p:nvPr/>
        </p:nvSpPr>
        <p:spPr>
          <a:xfrm>
            <a:off x="9220200" y="2857500"/>
            <a:ext cx="2209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헬스케어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8"/>
          <p:cNvSpPr/>
          <p:nvPr/>
        </p:nvSpPr>
        <p:spPr>
          <a:xfrm>
            <a:off x="9239250" y="32004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건강</a:t>
            </a:r>
            <a:r>
              <a:rPr lang="en-US" sz="105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모니터링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8"/>
          <p:cNvSpPr/>
          <p:nvPr/>
        </p:nvSpPr>
        <p:spPr>
          <a:xfrm>
            <a:off x="9239250" y="34290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개인 맞춤형 서비스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8"/>
          <p:cNvSpPr/>
          <p:nvPr/>
        </p:nvSpPr>
        <p:spPr>
          <a:xfrm>
            <a:off x="6553200" y="4648200"/>
            <a:ext cx="2209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산업 IoT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8"/>
          <p:cNvSpPr/>
          <p:nvPr/>
        </p:nvSpPr>
        <p:spPr>
          <a:xfrm>
            <a:off x="6572250" y="49911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예측 유지보수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8"/>
          <p:cNvSpPr/>
          <p:nvPr/>
        </p:nvSpPr>
        <p:spPr>
          <a:xfrm>
            <a:off x="6572250" y="52197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생산성</a:t>
            </a:r>
            <a:r>
              <a:rPr lang="en-US" sz="105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최적화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8"/>
          <p:cNvSpPr/>
          <p:nvPr/>
        </p:nvSpPr>
        <p:spPr>
          <a:xfrm>
            <a:off x="9220200" y="4648200"/>
            <a:ext cx="2209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클라우드 연계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8"/>
          <p:cNvSpPr/>
          <p:nvPr/>
        </p:nvSpPr>
        <p:spPr>
          <a:xfrm>
            <a:off x="9239250" y="49911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하이브리드 아키텍처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8"/>
          <p:cNvSpPr/>
          <p:nvPr/>
        </p:nvSpPr>
        <p:spPr>
          <a:xfrm>
            <a:off x="9239250" y="5219700"/>
            <a:ext cx="2400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확장성 있는 시스템 설계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711;p18" descr="preencoded.png">
            <a:extLst>
              <a:ext uri="{FF2B5EF4-FFF2-40B4-BE49-F238E27FC236}">
                <a16:creationId xmlns:a16="http://schemas.microsoft.com/office/drawing/2014/main" id="{2F052CC9-C8CB-8218-CB71-B47AE3CCBF6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47364" y="3479572"/>
            <a:ext cx="13335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1E64E0D-30E3-AEF4-0901-D88BE256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4F322BA-0A85-59F5-597C-688254FD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7875148E-0A51-1B7D-0BA2-208C2EE7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57350"/>
            <a:ext cx="3505200" cy="3810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29740C1B-21A4-BDC8-00DF-BA7E6316B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88595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65E47A7D-34C9-7C8A-7ECA-B872D30C6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38" y="2076450"/>
            <a:ext cx="390525" cy="3810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3C055190-A8FD-49B1-67A9-7539AC4A1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046" y="3181350"/>
            <a:ext cx="989707" cy="2667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406B238F-C3D0-EC0B-BCC2-03C4FF8A8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346" y="3238500"/>
            <a:ext cx="104775" cy="13335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CBABA7DE-240C-3747-F363-AE61FB341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7909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8DC25457-13FD-4987-253D-F897C1BFF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252263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8A10EC51-FCF1-F045-7129-50766BCD2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48577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210585DD-4966-BDD8-4218-AE4FAB1C4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3575" y="497205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458A5B3B-8740-39AC-9EC3-6166A26A1A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200" y="48577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768257CC-FC3E-0C61-C302-2D8FCB6063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550" y="49720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0DA62E5-2D0F-1517-BB70-842A97296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1657350"/>
            <a:ext cx="3505200" cy="38100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3B63BF3-6548-6A23-97FB-18EB6EE31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0" y="1885950"/>
            <a:ext cx="762000" cy="762000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9B572358-9F5E-47B0-4D25-297C829AB9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3600" y="2076450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6892248D-E1A0-15F6-58D7-33D019C58D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8759" y="3181350"/>
            <a:ext cx="1018282" cy="266700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BD788370-FE71-3D67-CC2D-D3407BFB03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63059" y="32385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6E83785D-B2B8-FF13-DEFD-CF188BE1E5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3790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
            <a:extLst>
              <a:ext uri="{FF2B5EF4-FFF2-40B4-BE49-F238E27FC236}">
                <a16:creationId xmlns:a16="http://schemas.microsoft.com/office/drawing/2014/main" id="{E7FDAC9E-4C7E-A0C9-2582-7C3A559465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0" y="4252263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EF06A22D-C183-F957-AFD1-045A026470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8800" y="48577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37FB1C47-699F-1DBC-C10A-EB2C6D3D44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2625" y="497205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2372FA83-DE18-E3D9-6EB0-4483852342C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48577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>
            <a:extLst>
              <a:ext uri="{FF2B5EF4-FFF2-40B4-BE49-F238E27FC236}">
                <a16:creationId xmlns:a16="http://schemas.microsoft.com/office/drawing/2014/main" id="{56015D5F-F4C1-B62F-A568-5ADD08D646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67450" y="497205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>
            <a:extLst>
              <a:ext uri="{FF2B5EF4-FFF2-40B4-BE49-F238E27FC236}">
                <a16:creationId xmlns:a16="http://schemas.microsoft.com/office/drawing/2014/main" id="{80451F73-9A85-1417-8126-117CE8211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1657350"/>
            <a:ext cx="3505200" cy="38100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529FF47F-6857-4627-B772-C6DC39D7D7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25000" y="1885950"/>
            <a:ext cx="762000" cy="762000"/>
          </a:xfrm>
          <a:prstGeom prst="rect">
            <a:avLst/>
          </a:prstGeom>
        </p:spPr>
      </p:pic>
      <p:pic>
        <p:nvPicPr>
          <p:cNvPr id="28" name="Image 26" descr="preencoded.png">
            <a:extLst>
              <a:ext uri="{FF2B5EF4-FFF2-40B4-BE49-F238E27FC236}">
                <a16:creationId xmlns:a16="http://schemas.microsoft.com/office/drawing/2014/main" id="{EB389A35-AEE0-48ED-2E33-B2B68764BB2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34550" y="2076450"/>
            <a:ext cx="342900" cy="381000"/>
          </a:xfrm>
          <a:prstGeom prst="rect">
            <a:avLst/>
          </a:prstGeom>
        </p:spPr>
      </p:pic>
      <p:pic>
        <p:nvPicPr>
          <p:cNvPr id="29" name="Image 27" descr="preencoded.png">
            <a:extLst>
              <a:ext uri="{FF2B5EF4-FFF2-40B4-BE49-F238E27FC236}">
                <a16:creationId xmlns:a16="http://schemas.microsoft.com/office/drawing/2014/main" id="{9CF38412-A267-6FC6-B412-89CB11C25A9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92084" y="3181350"/>
            <a:ext cx="1151632" cy="266700"/>
          </a:xfrm>
          <a:prstGeom prst="rect">
            <a:avLst/>
          </a:prstGeom>
        </p:spPr>
      </p:pic>
      <p:pic>
        <p:nvPicPr>
          <p:cNvPr id="30" name="Image 28" descr="preencoded.png">
            <a:extLst>
              <a:ext uri="{FF2B5EF4-FFF2-40B4-BE49-F238E27FC236}">
                <a16:creationId xmlns:a16="http://schemas.microsoft.com/office/drawing/2014/main" id="{34F4FD55-D65A-2228-8BC0-C9B84F90D26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06384" y="3238500"/>
            <a:ext cx="133350" cy="13335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9C5E3AC2-0B65-AF64-9EC4-4EAD32085ED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82000" y="379095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>
            <a:extLst>
              <a:ext uri="{FF2B5EF4-FFF2-40B4-BE49-F238E27FC236}">
                <a16:creationId xmlns:a16="http://schemas.microsoft.com/office/drawing/2014/main" id="{361C3DFF-2B26-FC3F-804B-054465CD9F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82000" y="4252263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EED7DAE5-244E-A486-2455-79ACB9A5AEC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8800" y="4857750"/>
            <a:ext cx="381000" cy="381000"/>
          </a:xfrm>
          <a:prstGeom prst="rect">
            <a:avLst/>
          </a:prstGeom>
        </p:spPr>
      </p:pic>
      <p:pic>
        <p:nvPicPr>
          <p:cNvPr id="34" name="Image 32" descr="preencoded.png">
            <a:extLst>
              <a:ext uri="{FF2B5EF4-FFF2-40B4-BE49-F238E27FC236}">
                <a16:creationId xmlns:a16="http://schemas.microsoft.com/office/drawing/2014/main" id="{8720F8B1-ED0F-E1C3-4A13-05A491C4EC1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563100" y="497205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>
            <a:extLst>
              <a:ext uri="{FF2B5EF4-FFF2-40B4-BE49-F238E27FC236}">
                <a16:creationId xmlns:a16="http://schemas.microsoft.com/office/drawing/2014/main" id="{B5481B10-6FB9-7A7D-3EFA-6247345843E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82200" y="4857750"/>
            <a:ext cx="381000" cy="381000"/>
          </a:xfrm>
          <a:prstGeom prst="rect">
            <a:avLst/>
          </a:prstGeom>
        </p:spPr>
      </p:pic>
      <p:pic>
        <p:nvPicPr>
          <p:cNvPr id="36" name="Image 34" descr="preencoded.png">
            <a:extLst>
              <a:ext uri="{FF2B5EF4-FFF2-40B4-BE49-F238E27FC236}">
                <a16:creationId xmlns:a16="http://schemas.microsoft.com/office/drawing/2014/main" id="{B901AB84-04B3-B022-2566-FA52D821232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15550" y="4972050"/>
            <a:ext cx="114300" cy="152400"/>
          </a:xfrm>
          <a:prstGeom prst="rect">
            <a:avLst/>
          </a:prstGeom>
        </p:spPr>
      </p:pic>
      <p:sp>
        <p:nvSpPr>
          <p:cNvPr id="39" name="Text 2">
            <a:extLst>
              <a:ext uri="{FF2B5EF4-FFF2-40B4-BE49-F238E27FC236}">
                <a16:creationId xmlns:a16="http://schemas.microsoft.com/office/drawing/2014/main" id="{4C1BA753-E6EA-C127-C081-A2EA344900D2}"/>
              </a:ext>
            </a:extLst>
          </p:cNvPr>
          <p:cNvSpPr/>
          <p:nvPr/>
        </p:nvSpPr>
        <p:spPr>
          <a:xfrm>
            <a:off x="762000" y="2800350"/>
            <a:ext cx="304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유용상</a:t>
            </a:r>
            <a:endParaRPr lang="en-US" sz="1800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ADED7AF8-EE2E-7E00-31CF-7AFF25FF8E93}"/>
              </a:ext>
            </a:extLst>
          </p:cNvPr>
          <p:cNvSpPr/>
          <p:nvPr/>
        </p:nvSpPr>
        <p:spPr>
          <a:xfrm>
            <a:off x="2010221" y="3181350"/>
            <a:ext cx="9897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진행 총괄</a:t>
            </a:r>
            <a:endParaRPr lang="en-US" sz="105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AF9F70CC-7A15-4867-CCD0-648CC56F00B9}"/>
              </a:ext>
            </a:extLst>
          </p:cNvPr>
          <p:cNvSpPr/>
          <p:nvPr/>
        </p:nvSpPr>
        <p:spPr>
          <a:xfrm>
            <a:off x="1028700" y="3752850"/>
            <a:ext cx="21861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</a:t>
            </a:r>
            <a:r>
              <a:rPr lang="en-US" sz="1200" dirty="0" err="1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전반의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진행</a:t>
            </a: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6E2464FE-BF8F-4DCD-A406-DC53CAEE744D}"/>
              </a:ext>
            </a:extLst>
          </p:cNvPr>
          <p:cNvSpPr/>
          <p:nvPr/>
        </p:nvSpPr>
        <p:spPr>
          <a:xfrm>
            <a:off x="1066800" y="4214163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최종 발표 진행</a:t>
            </a:r>
            <a:endParaRPr lang="en-US" sz="1200" dirty="0"/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21465093-EAFB-A16B-5D22-CEA53984B6A1}"/>
              </a:ext>
            </a:extLst>
          </p:cNvPr>
          <p:cNvSpPr/>
          <p:nvPr/>
        </p:nvSpPr>
        <p:spPr>
          <a:xfrm>
            <a:off x="4572000" y="2800350"/>
            <a:ext cx="304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김현우</a:t>
            </a:r>
            <a:endParaRPr lang="en-US" sz="1800" dirty="0"/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51A0B08E-8FEE-D88A-436D-5A414F5AF29A}"/>
              </a:ext>
            </a:extLst>
          </p:cNvPr>
          <p:cNvSpPr/>
          <p:nvPr/>
        </p:nvSpPr>
        <p:spPr>
          <a:xfrm>
            <a:off x="5834509" y="3181350"/>
            <a:ext cx="101828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실험 설계</a:t>
            </a:r>
            <a:endParaRPr lang="en-US" sz="1050" dirty="0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3267DC4E-F05E-3F9E-66D9-7EE03BBF570B}"/>
              </a:ext>
            </a:extLst>
          </p:cNvPr>
          <p:cNvSpPr/>
          <p:nvPr/>
        </p:nvSpPr>
        <p:spPr>
          <a:xfrm>
            <a:off x="4838700" y="3752850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실험 프로토콜 설계</a:t>
            </a:r>
            <a:endParaRPr lang="en-US" sz="1200" dirty="0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2E8225A7-D3EA-0546-A118-C2DBB4BA6AA4}"/>
              </a:ext>
            </a:extLst>
          </p:cNvPr>
          <p:cNvSpPr/>
          <p:nvPr/>
        </p:nvSpPr>
        <p:spPr>
          <a:xfrm>
            <a:off x="4876800" y="4214163"/>
            <a:ext cx="18784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실험 환경 구축 및 진행</a:t>
            </a:r>
            <a:endParaRPr lang="en-US" sz="12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000E4152-FF1D-2A16-163B-788E0A74AAD4}"/>
              </a:ext>
            </a:extLst>
          </p:cNvPr>
          <p:cNvSpPr/>
          <p:nvPr/>
        </p:nvSpPr>
        <p:spPr>
          <a:xfrm>
            <a:off x="8382000" y="2800350"/>
            <a:ext cx="304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신연수</a:t>
            </a:r>
            <a:endParaRPr lang="en-US" sz="1800" dirty="0"/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6A7924DA-3ED6-2F86-FE3F-0F641DE8F844}"/>
              </a:ext>
            </a:extLst>
          </p:cNvPr>
          <p:cNvSpPr/>
          <p:nvPr/>
        </p:nvSpPr>
        <p:spPr>
          <a:xfrm>
            <a:off x="9577834" y="3181350"/>
            <a:ext cx="11516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데이터 분석</a:t>
            </a:r>
            <a:endParaRPr lang="en-US" sz="1050" dirty="0"/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613A0F76-6DB6-32D5-49D7-6EFCDDBB664C}"/>
              </a:ext>
            </a:extLst>
          </p:cNvPr>
          <p:cNvSpPr/>
          <p:nvPr/>
        </p:nvSpPr>
        <p:spPr>
          <a:xfrm>
            <a:off x="8648700" y="3752850"/>
            <a:ext cx="16375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실험 결과 자료 정리</a:t>
            </a:r>
            <a:endParaRPr lang="en-US" sz="1200" dirty="0"/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AA03A179-4D5C-CD28-4CD5-731F8971D08B}"/>
              </a:ext>
            </a:extLst>
          </p:cNvPr>
          <p:cNvSpPr/>
          <p:nvPr/>
        </p:nvSpPr>
        <p:spPr>
          <a:xfrm>
            <a:off x="8610600" y="4214163"/>
            <a:ext cx="12135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발표 자료 제작</a:t>
            </a:r>
            <a:endParaRPr lang="en-US" sz="1200" dirty="0"/>
          </a:p>
        </p:txBody>
      </p:sp>
      <p:pic>
        <p:nvPicPr>
          <p:cNvPr id="53" name="Google Shape;70;p3" descr="preencoded.png">
            <a:extLst>
              <a:ext uri="{FF2B5EF4-FFF2-40B4-BE49-F238E27FC236}">
                <a16:creationId xmlns:a16="http://schemas.microsoft.com/office/drawing/2014/main" id="{4C4F22EB-CC06-9E8A-39A7-D8154FF4699C}"/>
              </a:ext>
            </a:extLst>
          </p:cNvPr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93;p3">
            <a:extLst>
              <a:ext uri="{FF2B5EF4-FFF2-40B4-BE49-F238E27FC236}">
                <a16:creationId xmlns:a16="http://schemas.microsoft.com/office/drawing/2014/main" id="{A15481F7-E71A-644F-2537-C1B75749A84C}"/>
              </a:ext>
            </a:extLst>
          </p:cNvPr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ko-KR" altLang="en-US" sz="27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97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638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2857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43434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9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066800" y="1600200"/>
            <a:ext cx="1051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IoT 환경에서 FL의 실용성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066800" y="1981200"/>
            <a:ext cx="10515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라즈베리파이 기반 실험을 통해 IoT 환경에서도 FL이 효과적으로 동작함을 입증했습니다. 특히 Non-IID 데이터 환경에서도 모델 수렴이 가능했으며, CPU 사용률 100%를 달성하며 실제 엣지 디바이스의 제약된 환경에서의 FL 가능성을 확인했습니다.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066800" y="2819400"/>
            <a:ext cx="1051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보안과 성능의 균형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1066800" y="3200400"/>
            <a:ext cx="10515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차등 프라이버시(DP) 적용은 정확도에 영향을 미칩니다. 실험 결과, 약한 노이즈(DP 0.1)를 적용했을 때 정확도가 소폭 향상(92.0% → 92.53%)하는 결과를 보였습니다. 강한 노이즈(DP 1.0)는 정확도를 크게 감소시킵니다(66.43%). 적절한 DP 수준을 선택함으로써 보안과 성능 간의 균형을 찾을 수 있습니다.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1066800" y="4305300"/>
            <a:ext cx="1051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향후 연구 방향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1066800" y="4686300"/>
            <a:ext cx="10515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본 연구는 IoT 환경에서 FL의 가능성을 보여주었지만, 클라이언트 수 제한(2대)과 단순 데이터셋(MNIST) 등의 한계가 있습니다. 향후에는 더 많은 IoT 디바이스와 복잡한 모델, 실제 센서 데이터를 활용한 확장된 실험을 통해 FL의 practical한 적용 가능성을 더욱 깊이 있게 탐색할 것입니다.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6750" y="258445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1210" y="3765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279" y="3765550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28470" y="37655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/>
          <p:nvPr/>
        </p:nvSpPr>
        <p:spPr>
          <a:xfrm>
            <a:off x="3829844" y="1212850"/>
            <a:ext cx="57435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B2AA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20B2AA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2565400" y="2927350"/>
            <a:ext cx="7315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IoT 환경에서의 연합학습 시스템 구축 및 차등 프라이버시 성능 평가에 대한 발표를 마칩니다.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4600773" y="4298950"/>
            <a:ext cx="93386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IoT 디바이스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5836196" y="4298950"/>
            <a:ext cx="69097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연합 학습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0"/>
          <p:cNvSpPr/>
          <p:nvPr/>
        </p:nvSpPr>
        <p:spPr>
          <a:xfrm>
            <a:off x="6869212" y="4298950"/>
            <a:ext cx="117103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차등 프라이버시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726043" y="5435600"/>
            <a:ext cx="252829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0"/>
          <p:cNvSpPr/>
          <p:nvPr/>
        </p:nvSpPr>
        <p:spPr>
          <a:xfrm>
            <a:off x="726043" y="5778500"/>
            <a:ext cx="303395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발표에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대한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</a:rPr>
              <a:t>질문 사항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환영합니다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0"/>
          <p:cNvSpPr/>
          <p:nvPr/>
        </p:nvSpPr>
        <p:spPr>
          <a:xfrm>
            <a:off x="9813032" y="5778500"/>
            <a:ext cx="206990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한밭대학교 컴퓨터공학과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867032-1280-D772-216D-560A83F002C0}"/>
              </a:ext>
            </a:extLst>
          </p:cNvPr>
          <p:cNvGrpSpPr/>
          <p:nvPr/>
        </p:nvGrpSpPr>
        <p:grpSpPr>
          <a:xfrm>
            <a:off x="609600" y="1676400"/>
            <a:ext cx="4585990" cy="533400"/>
            <a:chOff x="609600" y="1676400"/>
            <a:chExt cx="4585990" cy="533400"/>
          </a:xfrm>
        </p:grpSpPr>
        <p:pic>
          <p:nvPicPr>
            <p:cNvPr id="37" name="Google Shape;37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9600" y="17145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6763" y="1809750"/>
              <a:ext cx="142875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2"/>
            <p:cNvSpPr/>
            <p:nvPr/>
          </p:nvSpPr>
          <p:spPr>
            <a:xfrm>
              <a:off x="1219200" y="1676400"/>
              <a:ext cx="3313658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연구 배경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19200" y="1981200"/>
              <a:ext cx="397639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IoT 환경의 데이터 학습 문제 및 연합학습 필요성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F71AD0-2A73-4415-EE12-90568C093EBF}"/>
              </a:ext>
            </a:extLst>
          </p:cNvPr>
          <p:cNvGrpSpPr/>
          <p:nvPr/>
        </p:nvGrpSpPr>
        <p:grpSpPr>
          <a:xfrm>
            <a:off x="6324600" y="1676400"/>
            <a:ext cx="4560808" cy="533400"/>
            <a:chOff x="6324600" y="1676400"/>
            <a:chExt cx="4560808" cy="533400"/>
          </a:xfrm>
        </p:grpSpPr>
        <p:pic>
          <p:nvPicPr>
            <p:cNvPr id="39" name="Google Shape;39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24600" y="17145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67475" y="1809750"/>
              <a:ext cx="171450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2"/>
            <p:cNvSpPr/>
            <p:nvPr/>
          </p:nvSpPr>
          <p:spPr>
            <a:xfrm>
              <a:off x="6934200" y="1676400"/>
              <a:ext cx="3292673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기존 연구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934200" y="1981200"/>
              <a:ext cx="3951208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Federated Learning 이론 및 FedAvg 알고리즘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C073BA-5316-ED39-01E1-B84A583D7D05}"/>
              </a:ext>
            </a:extLst>
          </p:cNvPr>
          <p:cNvGrpSpPr/>
          <p:nvPr/>
        </p:nvGrpSpPr>
        <p:grpSpPr>
          <a:xfrm>
            <a:off x="609600" y="3333750"/>
            <a:ext cx="3768209" cy="533400"/>
            <a:chOff x="609600" y="2438400"/>
            <a:chExt cx="3768209" cy="533400"/>
          </a:xfrm>
        </p:grpSpPr>
        <p:pic>
          <p:nvPicPr>
            <p:cNvPr id="41" name="Google Shape;41;p2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9600" y="24765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42950" y="2571750"/>
              <a:ext cx="190500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2"/>
            <p:cNvSpPr/>
            <p:nvPr/>
          </p:nvSpPr>
          <p:spPr>
            <a:xfrm>
              <a:off x="1219200" y="2438400"/>
              <a:ext cx="2632174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실험 설계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19200" y="2743200"/>
              <a:ext cx="3158609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하드웨어 구성 및 소프트웨어 아키텍처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BEEBCA-73CB-6506-1491-E3F8D4D80A5D}"/>
              </a:ext>
            </a:extLst>
          </p:cNvPr>
          <p:cNvGrpSpPr/>
          <p:nvPr/>
        </p:nvGrpSpPr>
        <p:grpSpPr>
          <a:xfrm>
            <a:off x="6324600" y="3333750"/>
            <a:ext cx="3452277" cy="533400"/>
            <a:chOff x="6324600" y="2438400"/>
            <a:chExt cx="3452277" cy="533400"/>
          </a:xfrm>
        </p:grpSpPr>
        <p:pic>
          <p:nvPicPr>
            <p:cNvPr id="43" name="Google Shape;43;p2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324600" y="24765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457950" y="2571750"/>
              <a:ext cx="190500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2"/>
            <p:cNvSpPr/>
            <p:nvPr/>
          </p:nvSpPr>
          <p:spPr>
            <a:xfrm>
              <a:off x="6934200" y="2438400"/>
              <a:ext cx="236889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실험 과정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934200" y="2743200"/>
              <a:ext cx="2842677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5단계 실험 절차 및 각 단계별 결과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1B6D47-3BCB-86B1-43DA-A1CA5D455551}"/>
              </a:ext>
            </a:extLst>
          </p:cNvPr>
          <p:cNvGrpSpPr/>
          <p:nvPr/>
        </p:nvGrpSpPr>
        <p:grpSpPr>
          <a:xfrm>
            <a:off x="609600" y="5080000"/>
            <a:ext cx="3460671" cy="533400"/>
            <a:chOff x="609600" y="3371850"/>
            <a:chExt cx="3460671" cy="533400"/>
          </a:xfrm>
        </p:grpSpPr>
        <p:pic>
          <p:nvPicPr>
            <p:cNvPr id="45" name="Google Shape;45;p2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9600" y="34099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42950" y="3505200"/>
              <a:ext cx="190500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2"/>
            <p:cNvSpPr/>
            <p:nvPr/>
          </p:nvSpPr>
          <p:spPr>
            <a:xfrm>
              <a:off x="1219200" y="3371850"/>
              <a:ext cx="2375892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결과 분석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19200" y="3676650"/>
              <a:ext cx="2851071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차등 프라이버시 영향 및 성능 측정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5C6875-025B-B5B2-3050-87514CE261C2}"/>
              </a:ext>
            </a:extLst>
          </p:cNvPr>
          <p:cNvGrpSpPr/>
          <p:nvPr/>
        </p:nvGrpSpPr>
        <p:grpSpPr>
          <a:xfrm>
            <a:off x="6324600" y="5080000"/>
            <a:ext cx="3394055" cy="533400"/>
            <a:chOff x="6324600" y="3371850"/>
            <a:chExt cx="3394055" cy="533400"/>
          </a:xfrm>
        </p:grpSpPr>
        <p:pic>
          <p:nvPicPr>
            <p:cNvPr id="47" name="Google Shape;47;p2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324600" y="34099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443663" y="3505200"/>
              <a:ext cx="219075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2"/>
            <p:cNvSpPr/>
            <p:nvPr/>
          </p:nvSpPr>
          <p:spPr>
            <a:xfrm>
              <a:off x="6934200" y="3371850"/>
              <a:ext cx="232037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기여도</a:t>
              </a:r>
              <a:r>
                <a:rPr lang="en-US" sz="1800" b="1" i="0" u="none" strike="noStrike" cap="none" dirty="0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1800" b="1" i="0" u="none" strike="noStrike" cap="none" dirty="0" err="1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결론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34200" y="3676650"/>
              <a:ext cx="2784455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연구의 의의, 한계, 향후 연구 방향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2057400"/>
            <a:ext cx="5181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2381250"/>
            <a:ext cx="24571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8583" y="24955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3238500"/>
            <a:ext cx="5181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3562350"/>
            <a:ext cx="201662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032" y="367665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4419600"/>
            <a:ext cx="5181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" y="4743450"/>
            <a:ext cx="22398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7719" y="4857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0" y="1600200"/>
            <a:ext cx="54864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2057400"/>
            <a:ext cx="25146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29500" y="220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2375" y="230505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067800" y="2057400"/>
            <a:ext cx="25146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096500" y="220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253663" y="230505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00800" y="3924300"/>
            <a:ext cx="25146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429500" y="4076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562850" y="41719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067800" y="3924300"/>
            <a:ext cx="25146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096500" y="4076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206038" y="4171950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IoT </a:t>
            </a:r>
            <a:r>
              <a:rPr lang="en-US" sz="27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환경의</a:t>
            </a:r>
            <a:r>
              <a:rPr lang="en-US" sz="27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27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en-US" sz="2700" b="1" i="0" u="none" strike="noStrike" cap="none" dirty="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b="1" i="0" u="none" strike="noStrike" cap="none" dirty="0" err="1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문제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609600" y="1600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중앙 서버 수집 방식의 한계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122015" y="2209800"/>
            <a:ext cx="451678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보안 및 프라이버시 침해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122015" y="2476500"/>
            <a:ext cx="451678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IoT 장치에서 수집되는 민감한 개인 정보가 중앙 서버로 전송될 경우 프라이버시 침해 위험이 높습니다.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077962" y="3390900"/>
            <a:ext cx="456083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통신 부하 증가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077962" y="3657600"/>
            <a:ext cx="45608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대량의 IoT 데이터 전송은 네트워크 대역폭에 큰 부담을 주며, 모바일 엣지 네트워크에서 통신 병목 현상을 야기할 수 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100286" y="4572000"/>
            <a:ext cx="453851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네트워크 지연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100286" y="4838700"/>
            <a:ext cx="45385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실시간 처리가 중요한 IoT 애플리케이션에서 데이터 전송으로 인한 네트워크 지연은 서비스 품질을 저하시킵니다.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400800" y="1600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IoT 데이터의 특성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7246620" y="2781300"/>
            <a:ext cx="8229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대규모성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6553200" y="3048000"/>
            <a:ext cx="220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2030년까지 전 세계 IoT 장치 수가 321억 대로 증가할 것으로 예측됩니다.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9913620" y="2781300"/>
            <a:ext cx="82296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실시간성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9220200" y="3048000"/>
            <a:ext cx="220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스마트 환경 및 자율 의사결정을 위해 실시간 데이터 분석 및 처리가 필수적입니다.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349490" y="4648200"/>
            <a:ext cx="61722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이질성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553200" y="4914900"/>
            <a:ext cx="220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다양한 IoT 장치에서 수집된 데이터는 분포, 형식, 품질이 상이합니다.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0016490" y="4648200"/>
            <a:ext cx="61722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민감성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9220200" y="4914900"/>
            <a:ext cx="220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개인 건강, 생활 패턴 등 개인 프라이버시와 밀접하게 관련된 정보를 포함합니다.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447800"/>
            <a:ext cx="10972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1704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2514600"/>
            <a:ext cx="5372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2743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2500" y="28194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3390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3733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" y="4076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10300" y="2514600"/>
            <a:ext cx="5372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38900" y="2743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24625" y="28194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38900" y="3390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38900" y="3733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38900" y="4076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09600" y="4724400"/>
            <a:ext cx="10972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8200" y="5334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2500" y="5448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60404" y="5334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765179" y="54483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683377" y="53340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797677" y="54483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Why Federated Learning?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181100" y="1676400"/>
            <a:ext cx="1051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데이터를 로컬에 둔 채 모델만 공유하는 학습이 가능한가?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447800" y="2838450"/>
            <a:ext cx="244530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전통적 중앙집중식 학습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066800" y="3352800"/>
            <a:ext cx="259496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🔒 보안 및 프라이버시 침해 위험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066800" y="3695700"/>
            <a:ext cx="174718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📡 네트워크 부하 증가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066800" y="4038600"/>
            <a:ext cx="174718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⏱️ 네트워크 지연 문제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7048500" y="2838450"/>
            <a:ext cx="373332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연합학습 (Federated Learning)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6667500" y="3352800"/>
            <a:ext cx="265318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🔒 데이터 로컬 보관, 모델만 공유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667500" y="3695700"/>
            <a:ext cx="15643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📡 통신 효율성 향상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6667500" y="4038600"/>
            <a:ext cx="158305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⚡ 실시간 처리 가능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838200" y="4953000"/>
            <a:ext cx="10515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핵심 이점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333500" y="5410200"/>
            <a:ext cx="133838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프라이버시 보호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5155704" y="5410200"/>
            <a:ext cx="157930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네트워크 부하 감소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9178677" y="5410200"/>
            <a:ext cx="260996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엣지 디바이스 자원 효율적 사용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4287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2095500"/>
            <a:ext cx="35052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1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9638" y="23812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300" y="3048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300" y="3314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300" y="3810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300" y="4305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3400" y="2095500"/>
            <a:ext cx="35052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339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7250" y="23812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10100" y="28956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10100" y="3390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10100" y="3886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10100" y="4381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7200" y="2095500"/>
            <a:ext cx="35052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67700" y="22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86763" y="23812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67700" y="2857500"/>
            <a:ext cx="3124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67700" y="3733800"/>
            <a:ext cx="3124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67700" y="4419600"/>
            <a:ext cx="31242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기존 연구: Federated Learning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942975" y="1409700"/>
            <a:ext cx="1031968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"Federated Learning: Challenges, Methods, and Future Directions"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914400" y="1714500"/>
            <a:ext cx="1066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Qiang Yang 외 2024년 arXiv 및 Elsevier에 발표됨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371600" y="2381250"/>
            <a:ext cx="264836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FL 기술 구조 &amp; 알고리즘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1104900" y="3009900"/>
            <a:ext cx="242708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중앙 서버가 글로벌 모델 관리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1104900" y="32766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 장치는 로컬 데이터로 모델 훈련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1104900" y="37719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데이터는 로컬에 유지, 모델 파라미터만 서버로 전송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104900" y="42672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서버는 수집된 파라미터를 집계하여 글로벌 모델 업데이트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5105400" y="2381250"/>
            <a:ext cx="99405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주요 과제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4876800" y="2857500"/>
            <a:ext cx="278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통신 효율성: 모델 업데이트 전송으로 인한 네트워크 대역폭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4838700" y="33528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Non-IID 데이터: 클라이언트별 데이터 분포의 이질성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4838700" y="38481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보안: 모델 업데이트를 통한 정보 유출 및 악의적 공격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4838700" y="434340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IoT 적용: 자원 제약적인 IoT 장치에서의 FL 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8839200" y="2381250"/>
            <a:ext cx="183272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FL 아키텍처 유형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8343900" y="2933700"/>
            <a:ext cx="297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중앙 집중식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8343900" y="316230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단일 중앙 서버가 모든 클라이언트 모델 업데이트를 집계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8343900" y="3810000"/>
            <a:ext cx="297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분산식 (P2P)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8343900" y="4038600"/>
            <a:ext cx="356616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클라이언트들이 직접 모델을 교환하고 집계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8343900" y="4495800"/>
            <a:ext cx="297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계층식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8343900" y="472440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클라우드, 엣지 노드, IoT 장치로 구성된 다층 구조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4775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390650"/>
            <a:ext cx="26574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7838" y="15049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52612" y="15621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81375" y="1390650"/>
            <a:ext cx="26574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19613" y="15049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0575" y="15621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53150" y="1390650"/>
            <a:ext cx="26574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91388" y="15049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96162" y="15621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24925" y="1390650"/>
            <a:ext cx="26574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63163" y="15049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67938" y="15621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45483" y="21145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0258" y="22098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04964" y="21145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09739" y="22098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677275" y="21145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782050" y="22098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3371850"/>
            <a:ext cx="10972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2000" y="3867150"/>
            <a:ext cx="10668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62000" y="4400550"/>
            <a:ext cx="5276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153150" y="4400550"/>
            <a:ext cx="52768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FedAvg Algorithm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513159" y="1962150"/>
            <a:ext cx="285035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1. 서버가 글로벌 모델 배포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723900" y="2266950"/>
            <a:ext cx="24288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중앙 서버가 초기 글로벌 모델을 클라이언트들에게 배포합니다.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3495675" y="1962150"/>
            <a:ext cx="24288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2. 클라이언트가 로컬 데이터로 학습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3495675" y="2533650"/>
            <a:ext cx="24288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각 클라이언트는 배포받은 모델과 로컬 데이터로 모델을 훈련합니다.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6096536" y="1962150"/>
            <a:ext cx="277070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3. 파라미터만 서버로 전송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6267450" y="2266950"/>
            <a:ext cx="24288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클라이언트는 훈련된 모델의 가중치만을 중앙 서버로 전송합니다.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9039225" y="1962150"/>
            <a:ext cx="24288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4. 서버가 평균화(Aggregation)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9039225" y="2533650"/>
            <a:ext cx="24288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서버는 클라이언트들의 모델 파라미터를 각 클라이언트의 데이터 크기에 비례하여 가중 평균합니다.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62000" y="3524250"/>
            <a:ext cx="10668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수식 표현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4923681" y="3962400"/>
            <a:ext cx="2344638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125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t+1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∑</a:t>
            </a:r>
            <a:r>
              <a:rPr lang="en-US" sz="1125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k=1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125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/n)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125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828675" y="4476750"/>
            <a:ext cx="5314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Arial"/>
              <a:buChar char="•"/>
            </a:pPr>
            <a:r>
              <a:rPr lang="en-US" sz="10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wt+1：</a:t>
            </a:r>
            <a:r>
              <a:rPr lang="en-US" sz="10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다음 라운드의 글로벌 모델 가중치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828675" y="4667250"/>
            <a:ext cx="5314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Arial"/>
              <a:buChar char="•"/>
            </a:pPr>
            <a:r>
              <a:rPr lang="en-US" sz="10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wtk：</a:t>
            </a:r>
            <a:r>
              <a:rPr lang="en-US" sz="10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k번째 클라이언트의 로컬 모델 가중치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6219825" y="4476750"/>
            <a:ext cx="5314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Arial"/>
              <a:buChar char="•"/>
            </a:pPr>
            <a:r>
              <a:rPr lang="en-US" sz="10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nk：</a:t>
            </a:r>
            <a:r>
              <a:rPr lang="en-US" sz="10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k번째 클라이언트의 데이터 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6219825" y="4667250"/>
            <a:ext cx="5314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Arial"/>
              <a:buChar char="•"/>
            </a:pPr>
            <a:r>
              <a:rPr lang="en-US" sz="10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n：</a:t>
            </a:r>
            <a:r>
              <a:rPr lang="en-US" sz="10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전체 클라이언트의 총 데이터 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6219825" y="4857750"/>
            <a:ext cx="53149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50"/>
              <a:buFont typeface="Arial"/>
              <a:buChar char="•"/>
            </a:pPr>
            <a:r>
              <a:rPr lang="en-US" sz="105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K：</a:t>
            </a:r>
            <a:r>
              <a:rPr lang="en-US" sz="10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참여 클라이언트 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1600200"/>
            <a:ext cx="10972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18478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1981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2971800"/>
            <a:ext cx="10972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8200" y="32194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1075" y="33528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" y="4343400"/>
            <a:ext cx="10972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8200" y="45910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1075" y="4724400"/>
            <a:ext cx="2857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Our Approach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1600200" y="1828800"/>
            <a:ext cx="75667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이론적 논문을 실제 하드웨어로 구현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1600200" y="2209800"/>
            <a:ext cx="908006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연합학습 이론을 라즈베리파이 기반의 실제 IoT 디바이스 환경에서 구현하여 이론의 실현 가능성을 확인합니다.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1600200" y="3200400"/>
            <a:ext cx="913209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IoT 환경에서 FL 효용성 검증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1600200" y="3581400"/>
            <a:ext cx="1095851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자원 제약적인 IoT 환경에서 연합학습이 효과적으로 동작하는지, 그리고 기존 중앙집중식 방식의 한계를 극복할 수 있는지 검증합니다.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1600200" y="4572000"/>
            <a:ext cx="934789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Privacy-Utility Trade-off 측정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1600200" y="4953000"/>
            <a:ext cx="1121747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차등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프라이버</a:t>
            </a:r>
            <a:r>
              <a:rPr lang="ko-KR" alt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시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(DP)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적용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시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프라이버시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보호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수준과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성능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정확도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간의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상충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관계를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정</a:t>
            </a:r>
            <a:r>
              <a:rPr lang="ko-KR" alt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량화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분석하고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최적의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균형점을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탐색합니다</a:t>
            </a:r>
            <a:r>
              <a:rPr lang="en-US" sz="1200" b="0" i="0" u="none" strike="noStrike" cap="none" dirty="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0668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2045648"/>
            <a:ext cx="5181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100" y="22551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450" y="2350448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0100" y="28647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450" y="2960048"/>
            <a:ext cx="1905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8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Hardware Setup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609600" y="1626548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D9488"/>
                </a:solidFill>
                <a:latin typeface="Arial"/>
                <a:ea typeface="Arial"/>
                <a:cs typeface="Arial"/>
                <a:sym typeface="Arial"/>
              </a:rPr>
              <a:t>라즈베리파이 3대 구성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1409700" y="2236148"/>
            <a:ext cx="237589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서버 (1대)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1409700" y="2502848"/>
            <a:ext cx="285107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글로벌 모델 관리 및 업데이트 집계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1409700" y="2845748"/>
            <a:ext cx="288146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클라이언트 (2대)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1409700" y="3112448"/>
            <a:ext cx="345775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로컬 데이터로 모델 학습 후 파라미터 전송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105054-D99E-1D87-1706-50DA1C1D53D2}"/>
              </a:ext>
            </a:extLst>
          </p:cNvPr>
          <p:cNvGrpSpPr/>
          <p:nvPr/>
        </p:nvGrpSpPr>
        <p:grpSpPr>
          <a:xfrm>
            <a:off x="6571595" y="4314825"/>
            <a:ext cx="5181600" cy="1714500"/>
            <a:chOff x="609600" y="4124325"/>
            <a:chExt cx="5181600" cy="1714500"/>
          </a:xfrm>
        </p:grpSpPr>
        <p:pic>
          <p:nvPicPr>
            <p:cNvPr id="290" name="Google Shape;290;p8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9600" y="4543425"/>
              <a:ext cx="51816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8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9600" y="5000625"/>
              <a:ext cx="51816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8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5800" y="5114925"/>
              <a:ext cx="1714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8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09600" y="5457825"/>
              <a:ext cx="51816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8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85800" y="5572125"/>
              <a:ext cx="1905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8"/>
            <p:cNvSpPr/>
            <p:nvPr/>
          </p:nvSpPr>
          <p:spPr>
            <a:xfrm>
              <a:off x="609600" y="4124325"/>
              <a:ext cx="5181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D9488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라즈베리파이</a:t>
              </a:r>
              <a:r>
                <a:rPr lang="en-US" sz="1800" b="1" i="0" u="none" strike="noStrike" cap="none" dirty="0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 4 Model B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800100" y="4619625"/>
              <a:ext cx="2457093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ARM Cortex-A72 @ 1.5GHz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971550" y="5076825"/>
              <a:ext cx="1710392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4GB LPDDR4-3200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990600" y="5534025"/>
              <a:ext cx="2763203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2.4GHz/5.0GHz IEEE 802.11ac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309980-C7B3-E1BD-FAC8-34FCCD433A88}"/>
              </a:ext>
            </a:extLst>
          </p:cNvPr>
          <p:cNvGrpSpPr/>
          <p:nvPr/>
        </p:nvGrpSpPr>
        <p:grpSpPr>
          <a:xfrm>
            <a:off x="609600" y="4219575"/>
            <a:ext cx="5809595" cy="1828800"/>
            <a:chOff x="5175250" y="4419600"/>
            <a:chExt cx="5809595" cy="1828800"/>
          </a:xfrm>
        </p:grpSpPr>
        <p:pic>
          <p:nvPicPr>
            <p:cNvPr id="296" name="Google Shape;296;p8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175250" y="4848225"/>
              <a:ext cx="51816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8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289550" y="495300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8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394325" y="5067300"/>
              <a:ext cx="1714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8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175250" y="5600700"/>
              <a:ext cx="5181600" cy="6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8" descr="preencoded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289550" y="571500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8" descr="preencoded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403850" y="5829300"/>
              <a:ext cx="1524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8"/>
            <p:cNvSpPr/>
            <p:nvPr/>
          </p:nvSpPr>
          <p:spPr>
            <a:xfrm>
              <a:off x="5175250" y="4419600"/>
              <a:ext cx="5181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D9488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라즈베리파이</a:t>
              </a:r>
              <a:r>
                <a:rPr lang="en-US" sz="1800" b="1" i="0" u="none" strike="noStrike" cap="none" dirty="0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1" i="0" u="none" strike="noStrike" cap="none" dirty="0" err="1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선정</a:t>
              </a:r>
              <a:r>
                <a:rPr lang="en-US" sz="1800" b="1" i="0" u="none" strike="noStrike" cap="none" dirty="0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1" i="0" u="none" strike="noStrike" cap="none" dirty="0" err="1">
                  <a:solidFill>
                    <a:srgbClr val="0D9488"/>
                  </a:solidFill>
                  <a:latin typeface="Arial"/>
                  <a:ea typeface="Arial"/>
                  <a:cs typeface="Arial"/>
                  <a:sym typeface="Arial"/>
                </a:rPr>
                <a:t>이유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822950" y="4953000"/>
              <a:ext cx="4184452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실제 IoT 환경 재현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5822950" y="5181600"/>
              <a:ext cx="5021342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저전력 임베디드 장치로 실제 IoT 디바이스의 컴퓨팅 제약 조건을 반영</a:t>
              </a:r>
              <a:endPara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5822950" y="5715000"/>
              <a:ext cx="4301579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151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74151"/>
                  </a:solidFill>
                  <a:latin typeface="Arial"/>
                  <a:ea typeface="Arial"/>
                  <a:cs typeface="Arial"/>
                  <a:sym typeface="Arial"/>
                </a:rPr>
                <a:t>Non-IID 데이터 분산 구현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822950" y="5943600"/>
              <a:ext cx="5161895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4B5563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4B5563"/>
                  </a:solidFill>
                  <a:latin typeface="Arial"/>
                  <a:ea typeface="Arial"/>
                  <a:cs typeface="Arial"/>
                  <a:sym typeface="Arial"/>
                </a:rPr>
                <a:t>각 라즈베리파이에 독립적 데이터셋 할당하여 Non-IID 데이터 환경 구현</a:t>
              </a:r>
              <a:endPara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 descr="전자 공학, 전자제품, 전자 부품, 전기 배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F1DF2-E191-F922-BC2B-C725291137E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8992"/>
          <a:stretch>
            <a:fillRect/>
          </a:stretch>
        </p:blipFill>
        <p:spPr>
          <a:xfrm>
            <a:off x="6381675" y="1323515"/>
            <a:ext cx="4400625" cy="2673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1625</Words>
  <Application>Microsoft Office PowerPoint</Application>
  <PresentationFormat>와이드스크린</PresentationFormat>
  <Paragraphs>311</Paragraphs>
  <Slides>21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ui-sans-serif</vt:lpstr>
      <vt:lpstr>Arial</vt:lpstr>
      <vt:lpstr>Calibri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신연수</cp:lastModifiedBy>
  <cp:revision>12</cp:revision>
  <dcterms:created xsi:type="dcterms:W3CDTF">2025-11-19T22:05:03Z</dcterms:created>
  <dcterms:modified xsi:type="dcterms:W3CDTF">2025-11-25T12:47:34Z</dcterms:modified>
</cp:coreProperties>
</file>